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Canva Sans" panose="020B0604020202020204" charset="0"/>
      <p:regular r:id="rId16"/>
    </p:embeddedFont>
    <p:embeddedFont>
      <p:font typeface="League Gothic Italics" panose="020B0604020202020204" charset="0"/>
      <p:regular r:id="rId17"/>
    </p:embeddedFont>
    <p:embeddedFont>
      <p:font typeface="Montserrat Bold" panose="020B0604020202020204" charset="0"/>
      <p:regular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Open Sans Bold" panose="020B0806030504020204" charset="0"/>
      <p:regular r:id="rId23"/>
    </p:embeddedFont>
    <p:embeddedFont>
      <p:font typeface="Open Sauce" panose="020B0604020202020204" charset="0"/>
      <p:regular r:id="rId24"/>
    </p:embeddedFont>
    <p:embeddedFont>
      <p:font typeface="Open Sauce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84" autoAdjust="0"/>
    <p:restoredTop sz="94622" autoAdjust="0"/>
  </p:normalViewPr>
  <p:slideViewPr>
    <p:cSldViewPr>
      <p:cViewPr>
        <p:scale>
          <a:sx n="50" d="100"/>
          <a:sy n="50" d="100"/>
        </p:scale>
        <p:origin x="1878" y="7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850376" y="-2001459"/>
            <a:ext cx="24494062" cy="13777910"/>
          </a:xfrm>
          <a:custGeom>
            <a:avLst/>
            <a:gdLst/>
            <a:ahLst/>
            <a:cxnLst/>
            <a:rect l="l" t="t" r="r" b="b"/>
            <a:pathLst>
              <a:path w="24494062" h="13777910">
                <a:moveTo>
                  <a:pt x="24494062" y="0"/>
                </a:moveTo>
                <a:lnTo>
                  <a:pt x="0" y="0"/>
                </a:lnTo>
                <a:lnTo>
                  <a:pt x="0" y="13777910"/>
                </a:lnTo>
                <a:lnTo>
                  <a:pt x="24494062" y="13777910"/>
                </a:lnTo>
                <a:lnTo>
                  <a:pt x="24494062" y="0"/>
                </a:lnTo>
                <a:close/>
              </a:path>
            </a:pathLst>
          </a:custGeom>
          <a:blipFill>
            <a:blip r:embed="rId2"/>
            <a:stretch>
              <a:fillRect l="-6802" t="-18033" r="-10106" b="-2052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850376" y="-1986785"/>
            <a:ext cx="18288000" cy="1377791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71167" y="908156"/>
            <a:ext cx="323519" cy="301624"/>
            <a:chOff x="0" y="0"/>
            <a:chExt cx="431358" cy="402166"/>
          </a:xfrm>
        </p:grpSpPr>
        <p:sp>
          <p:nvSpPr>
            <p:cNvPr id="7" name="AutoShape 7"/>
            <p:cNvSpPr/>
            <p:nvPr/>
          </p:nvSpPr>
          <p:spPr>
            <a:xfrm>
              <a:off x="0" y="16894"/>
              <a:ext cx="431358" cy="0"/>
            </a:xfrm>
            <a:prstGeom prst="line">
              <a:avLst/>
            </a:prstGeom>
            <a:ln w="3378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>
              <a:off x="0" y="206851"/>
              <a:ext cx="431358" cy="0"/>
            </a:xfrm>
            <a:prstGeom prst="line">
              <a:avLst/>
            </a:prstGeom>
            <a:ln w="3378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>
              <a:off x="0" y="385272"/>
              <a:ext cx="431358" cy="0"/>
            </a:xfrm>
            <a:prstGeom prst="line">
              <a:avLst/>
            </a:prstGeom>
            <a:ln w="3378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1" name="AutoShape 11"/>
          <p:cNvSpPr/>
          <p:nvPr/>
        </p:nvSpPr>
        <p:spPr>
          <a:xfrm>
            <a:off x="861437" y="5753100"/>
            <a:ext cx="3560278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 dirty="0"/>
          </a:p>
        </p:txBody>
      </p:sp>
      <p:sp>
        <p:nvSpPr>
          <p:cNvPr id="12" name="Freeform 12"/>
          <p:cNvSpPr/>
          <p:nvPr/>
        </p:nvSpPr>
        <p:spPr>
          <a:xfrm flipH="1">
            <a:off x="-1850376" y="-1972111"/>
            <a:ext cx="24494062" cy="13777910"/>
          </a:xfrm>
          <a:custGeom>
            <a:avLst/>
            <a:gdLst/>
            <a:ahLst/>
            <a:cxnLst/>
            <a:rect l="l" t="t" r="r" b="b"/>
            <a:pathLst>
              <a:path w="24494062" h="13777910">
                <a:moveTo>
                  <a:pt x="24494062" y="0"/>
                </a:moveTo>
                <a:lnTo>
                  <a:pt x="0" y="0"/>
                </a:lnTo>
                <a:lnTo>
                  <a:pt x="0" y="13777910"/>
                </a:lnTo>
                <a:lnTo>
                  <a:pt x="24494062" y="13777910"/>
                </a:lnTo>
                <a:lnTo>
                  <a:pt x="24494062" y="0"/>
                </a:lnTo>
                <a:close/>
              </a:path>
            </a:pathLst>
          </a:custGeom>
          <a:blipFill>
            <a:blip r:embed="rId3"/>
            <a:stretch>
              <a:fillRect l="-6802" t="-18033" r="-10106" b="-20525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3" name="Freeform 13"/>
          <p:cNvSpPr/>
          <p:nvPr/>
        </p:nvSpPr>
        <p:spPr>
          <a:xfrm>
            <a:off x="14233954" y="-609797"/>
            <a:ext cx="9066761" cy="5193164"/>
          </a:xfrm>
          <a:custGeom>
            <a:avLst/>
            <a:gdLst/>
            <a:ahLst/>
            <a:cxnLst/>
            <a:rect l="l" t="t" r="r" b="b"/>
            <a:pathLst>
              <a:path w="9066761" h="5193164">
                <a:moveTo>
                  <a:pt x="0" y="0"/>
                </a:moveTo>
                <a:lnTo>
                  <a:pt x="9066761" y="0"/>
                </a:lnTo>
                <a:lnTo>
                  <a:pt x="9066761" y="5193164"/>
                </a:lnTo>
                <a:lnTo>
                  <a:pt x="0" y="51931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6393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699373" y="8115176"/>
            <a:ext cx="9066761" cy="5193164"/>
          </a:xfrm>
          <a:custGeom>
            <a:avLst/>
            <a:gdLst/>
            <a:ahLst/>
            <a:cxnLst/>
            <a:rect l="l" t="t" r="r" b="b"/>
            <a:pathLst>
              <a:path w="9066761" h="5193164">
                <a:moveTo>
                  <a:pt x="0" y="0"/>
                </a:moveTo>
                <a:lnTo>
                  <a:pt x="9066761" y="0"/>
                </a:lnTo>
                <a:lnTo>
                  <a:pt x="9066761" y="5193164"/>
                </a:lnTo>
                <a:lnTo>
                  <a:pt x="0" y="51931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6393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98660" y="1986785"/>
            <a:ext cx="8721727" cy="32590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569"/>
              </a:lnSpc>
            </a:pPr>
            <a:r>
              <a:rPr lang="en-US" sz="714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AIRPORT OPERATIONS OPTIMIZATION</a:t>
            </a:r>
          </a:p>
        </p:txBody>
      </p:sp>
      <p:sp>
        <p:nvSpPr>
          <p:cNvPr id="16" name="Freeform 16"/>
          <p:cNvSpPr/>
          <p:nvPr/>
        </p:nvSpPr>
        <p:spPr>
          <a:xfrm>
            <a:off x="861437" y="785106"/>
            <a:ext cx="2768018" cy="660615"/>
          </a:xfrm>
          <a:custGeom>
            <a:avLst/>
            <a:gdLst/>
            <a:ahLst/>
            <a:cxnLst/>
            <a:rect l="l" t="t" r="r" b="b"/>
            <a:pathLst>
              <a:path w="2768018" h="660615">
                <a:moveTo>
                  <a:pt x="0" y="0"/>
                </a:moveTo>
                <a:lnTo>
                  <a:pt x="2768018" y="0"/>
                </a:lnTo>
                <a:lnTo>
                  <a:pt x="2768018" y="660615"/>
                </a:lnTo>
                <a:lnTo>
                  <a:pt x="0" y="6606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561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861437" y="6422899"/>
            <a:ext cx="7531282" cy="1811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32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GROUP 13 </a:t>
            </a:r>
            <a:br>
              <a:rPr lang="en-US" sz="32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</a:br>
            <a:endParaRPr lang="en-US" sz="3200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2799"/>
              </a:lnSpc>
            </a:pPr>
            <a:r>
              <a:rPr lang="en-US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Preetish Parikh | Harsh </a:t>
            </a:r>
            <a:r>
              <a:rPr lang="en-US" sz="3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Jasrapuria</a:t>
            </a:r>
            <a:r>
              <a:rPr lang="en-US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| Aman | Megha Agrawal | Siddharth Bam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6C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53225" y="1797687"/>
            <a:ext cx="8398037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OUR PROJECTS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2B3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4816593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6788250" y="3016887"/>
            <a:ext cx="10446525" cy="6328674"/>
          </a:xfrm>
          <a:custGeom>
            <a:avLst/>
            <a:gdLst/>
            <a:ahLst/>
            <a:cxnLst/>
            <a:rect l="l" t="t" r="r" b="b"/>
            <a:pathLst>
              <a:path w="11188172" h="7048548">
                <a:moveTo>
                  <a:pt x="0" y="0"/>
                </a:moveTo>
                <a:lnTo>
                  <a:pt x="11188172" y="0"/>
                </a:lnTo>
                <a:lnTo>
                  <a:pt x="11188172" y="7048548"/>
                </a:lnTo>
                <a:lnTo>
                  <a:pt x="0" y="70485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27778" y="644246"/>
            <a:ext cx="16632444" cy="196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62"/>
              </a:lnSpc>
            </a:pPr>
            <a:r>
              <a:rPr lang="en-US" sz="6468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DESTINATIONS AND FLIGHT VOLUME DASHBOARD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27778" y="3860611"/>
            <a:ext cx="5396263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Findings for Destinations: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734058" lvl="1" indent="-367029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Top Destinations per Month</a:t>
            </a:r>
          </a:p>
          <a:p>
            <a:pPr marL="734058" lvl="1" indent="-367029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Density of Flights per Month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6C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57369"/>
            <a:chOff x="0" y="0"/>
            <a:chExt cx="4816593" cy="27015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1529"/>
            </a:xfrm>
            <a:custGeom>
              <a:avLst/>
              <a:gdLst/>
              <a:ahLst/>
              <a:cxnLst/>
              <a:rect l="l" t="t" r="r" b="b"/>
              <a:pathLst>
                <a:path w="4816592" h="2701529">
                  <a:moveTo>
                    <a:pt x="0" y="0"/>
                  </a:moveTo>
                  <a:lnTo>
                    <a:pt x="4816592" y="0"/>
                  </a:lnTo>
                  <a:lnTo>
                    <a:pt x="4816592" y="2701529"/>
                  </a:lnTo>
                  <a:lnTo>
                    <a:pt x="0" y="2701529"/>
                  </a:lnTo>
                  <a:close/>
                </a:path>
              </a:pathLst>
            </a:custGeom>
            <a:solidFill>
              <a:srgbClr val="036C9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4816593" cy="27015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600"/>
                </a:lnSpc>
              </a:pPr>
              <a:endParaRPr/>
            </a:p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78458" y="665358"/>
            <a:ext cx="13558342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OUR RECOMMENDATION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2237144"/>
            <a:ext cx="18288000" cy="10257369"/>
            <a:chOff x="0" y="0"/>
            <a:chExt cx="4816593" cy="270152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2701529"/>
            </a:xfrm>
            <a:custGeom>
              <a:avLst/>
              <a:gdLst/>
              <a:ahLst/>
              <a:cxnLst/>
              <a:rect l="l" t="t" r="r" b="b"/>
              <a:pathLst>
                <a:path w="4816592" h="2701529">
                  <a:moveTo>
                    <a:pt x="0" y="0"/>
                  </a:moveTo>
                  <a:lnTo>
                    <a:pt x="4816592" y="0"/>
                  </a:lnTo>
                  <a:lnTo>
                    <a:pt x="4816592" y="2701529"/>
                  </a:lnTo>
                  <a:lnTo>
                    <a:pt x="0" y="2701529"/>
                  </a:lnTo>
                  <a:close/>
                </a:path>
              </a:pathLst>
            </a:custGeom>
            <a:solidFill>
              <a:srgbClr val="072B3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4816593" cy="27015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3133893"/>
            <a:ext cx="16230600" cy="5084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4" lvl="1" indent="-280667" algn="l">
              <a:lnSpc>
                <a:spcPts val="2911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Collaborate with air traffic control to optimize flight paths and schedules to reduce airspace delays.</a:t>
            </a:r>
          </a:p>
          <a:p>
            <a:pPr algn="l">
              <a:lnSpc>
                <a:spcPts val="2911"/>
              </a:lnSpc>
            </a:pPr>
            <a:endParaRPr lang="en-US" sz="25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61334" lvl="1" indent="-280667" algn="l">
              <a:lnSpc>
                <a:spcPts val="2911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Allocate more ground staff and streamline baggage handling and refueling processes to improve turnaround efficiency.</a:t>
            </a:r>
          </a:p>
          <a:p>
            <a:pPr algn="l">
              <a:lnSpc>
                <a:spcPts val="2911"/>
              </a:lnSpc>
            </a:pPr>
            <a:endParaRPr lang="en-US" sz="25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61334" lvl="1" indent="-280667" algn="l">
              <a:lnSpc>
                <a:spcPts val="2911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Encourage midweek flight schedules to alleviate peak-day congestion to handle peak times.</a:t>
            </a:r>
          </a:p>
          <a:p>
            <a:pPr algn="l">
              <a:lnSpc>
                <a:spcPts val="2911"/>
              </a:lnSpc>
            </a:pPr>
            <a:endParaRPr lang="en-US" sz="25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61334" lvl="1" indent="-280667" algn="l">
              <a:lnSpc>
                <a:spcPts val="2911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Collaborate with underperforming airlines (e.g., United, Spirit) to address recurring delays to improve airline coordination.</a:t>
            </a:r>
          </a:p>
          <a:p>
            <a:pPr algn="l">
              <a:lnSpc>
                <a:spcPts val="2911"/>
              </a:lnSpc>
            </a:pPr>
            <a:endParaRPr lang="en-US" sz="25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61334" lvl="1" indent="-280667" algn="l">
              <a:lnSpc>
                <a:spcPts val="2911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Offer targeted promotions in retail and dining areas during peak delays to leverage dwell time.</a:t>
            </a:r>
          </a:p>
          <a:p>
            <a:pPr algn="l">
              <a:lnSpc>
                <a:spcPts val="2911"/>
              </a:lnSpc>
            </a:pPr>
            <a:endParaRPr lang="en-US" sz="25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61334" lvl="1" indent="-280667" algn="l">
              <a:lnSpc>
                <a:spcPts val="2911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Promote discounted off-peak flights and terminal advertising during slower months to maximize non-peak usage.</a:t>
            </a:r>
          </a:p>
        </p:txBody>
      </p:sp>
      <p:sp>
        <p:nvSpPr>
          <p:cNvPr id="11" name="Freeform 11"/>
          <p:cNvSpPr/>
          <p:nvPr/>
        </p:nvSpPr>
        <p:spPr>
          <a:xfrm>
            <a:off x="14681344" y="-1957398"/>
            <a:ext cx="9226369" cy="4677929"/>
          </a:xfrm>
          <a:custGeom>
            <a:avLst/>
            <a:gdLst/>
            <a:ahLst/>
            <a:cxnLst/>
            <a:rect l="l" t="t" r="r" b="b"/>
            <a:pathLst>
              <a:path w="9226369" h="4677929">
                <a:moveTo>
                  <a:pt x="0" y="0"/>
                </a:moveTo>
                <a:lnTo>
                  <a:pt x="9226370" y="0"/>
                </a:lnTo>
                <a:lnTo>
                  <a:pt x="9226370" y="4677928"/>
                </a:lnTo>
                <a:lnTo>
                  <a:pt x="0" y="46779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1487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303210" y="665358"/>
            <a:ext cx="5152606" cy="2814095"/>
          </a:xfrm>
          <a:custGeom>
            <a:avLst/>
            <a:gdLst/>
            <a:ahLst/>
            <a:cxnLst/>
            <a:rect l="l" t="t" r="r" b="b"/>
            <a:pathLst>
              <a:path w="5152606" h="2814095">
                <a:moveTo>
                  <a:pt x="0" y="0"/>
                </a:moveTo>
                <a:lnTo>
                  <a:pt x="5152606" y="0"/>
                </a:lnTo>
                <a:lnTo>
                  <a:pt x="5152606" y="2814095"/>
                </a:lnTo>
                <a:lnTo>
                  <a:pt x="0" y="28140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7563" t="-82776" r="-54193" b="-75708"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6C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83625" y="753834"/>
            <a:ext cx="15720750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0"/>
              </a:lnSpc>
            </a:pPr>
            <a:r>
              <a:rPr lang="en-US" sz="6558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AIRPORT-WISE RECOMMENDATION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1876269"/>
            <a:ext cx="18288000" cy="10257369"/>
            <a:chOff x="0" y="0"/>
            <a:chExt cx="4816593" cy="27015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1529"/>
            </a:xfrm>
            <a:custGeom>
              <a:avLst/>
              <a:gdLst/>
              <a:ahLst/>
              <a:cxnLst/>
              <a:rect l="l" t="t" r="r" b="b"/>
              <a:pathLst>
                <a:path w="4816592" h="2701529">
                  <a:moveTo>
                    <a:pt x="0" y="0"/>
                  </a:moveTo>
                  <a:lnTo>
                    <a:pt x="4816592" y="0"/>
                  </a:lnTo>
                  <a:lnTo>
                    <a:pt x="4816592" y="2701529"/>
                  </a:lnTo>
                  <a:lnTo>
                    <a:pt x="0" y="2701529"/>
                  </a:lnTo>
                  <a:close/>
                </a:path>
              </a:pathLst>
            </a:custGeom>
            <a:solidFill>
              <a:srgbClr val="072B3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4816593" cy="27015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075539" y="2798368"/>
            <a:ext cx="13587696" cy="5520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6"/>
              </a:lnSpc>
            </a:pPr>
            <a:r>
              <a:rPr lang="en-US" sz="284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Atlanta (ATL): Late Arrival Delays</a:t>
            </a:r>
          </a:p>
          <a:p>
            <a:pPr marL="613302" lvl="1" indent="-306651" algn="l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Optimize turnaround operations (baggage, fueling, boarding).</a:t>
            </a:r>
          </a:p>
          <a:p>
            <a:pPr marL="613302" lvl="1" indent="-306651" algn="l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Introduce buffer times in flight schedules.</a:t>
            </a:r>
          </a:p>
          <a:p>
            <a:pPr marL="613302" lvl="1" indent="-306651" algn="l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 predictive analytics to manage late arrivals proactively.</a:t>
            </a:r>
          </a:p>
          <a:p>
            <a:pPr algn="l">
              <a:lnSpc>
                <a:spcPts val="3976"/>
              </a:lnSpc>
            </a:pPr>
            <a:endParaRPr lang="en-US" sz="284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976"/>
              </a:lnSpc>
            </a:pPr>
            <a:r>
              <a:rPr lang="en-US" sz="284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Dallas (DFW): Airspace Delays</a:t>
            </a:r>
          </a:p>
          <a:p>
            <a:pPr marL="613302" lvl="1" indent="-306651" algn="l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Collaborate with FAA to enhance air traffic flow management.</a:t>
            </a:r>
          </a:p>
          <a:p>
            <a:pPr marL="613302" lvl="1" indent="-306651" algn="l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Redistribute flight schedules to reduce peak-hour congestion.</a:t>
            </a:r>
          </a:p>
          <a:p>
            <a:pPr marL="613302" lvl="1" indent="-306651" algn="l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Implement advanced air traffic systems (e.g., Performance-Based Navigation).</a:t>
            </a:r>
          </a:p>
          <a:p>
            <a:pPr algn="l">
              <a:lnSpc>
                <a:spcPts val="3976"/>
              </a:lnSpc>
            </a:pPr>
            <a:endParaRPr lang="en-US" sz="284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6C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83625" y="753834"/>
            <a:ext cx="15720750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0"/>
              </a:lnSpc>
            </a:pPr>
            <a:r>
              <a:rPr lang="en-US" sz="6558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AIRPORT-WISE RECOMMENDATION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1876269"/>
            <a:ext cx="18288000" cy="8410731"/>
            <a:chOff x="0" y="0"/>
            <a:chExt cx="4816593" cy="22151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215172"/>
            </a:xfrm>
            <a:custGeom>
              <a:avLst/>
              <a:gdLst/>
              <a:ahLst/>
              <a:cxnLst/>
              <a:rect l="l" t="t" r="r" b="b"/>
              <a:pathLst>
                <a:path w="4816592" h="2215172">
                  <a:moveTo>
                    <a:pt x="0" y="0"/>
                  </a:moveTo>
                  <a:lnTo>
                    <a:pt x="4816592" y="0"/>
                  </a:lnTo>
                  <a:lnTo>
                    <a:pt x="4816592" y="2215172"/>
                  </a:lnTo>
                  <a:lnTo>
                    <a:pt x="0" y="2215172"/>
                  </a:lnTo>
                  <a:close/>
                </a:path>
              </a:pathLst>
            </a:custGeom>
            <a:solidFill>
              <a:srgbClr val="072B3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4816593" cy="2215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067657" y="3092777"/>
            <a:ext cx="12153454" cy="4433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5"/>
              </a:lnSpc>
              <a:spcBef>
                <a:spcPct val="0"/>
              </a:spcBef>
            </a:pPr>
            <a:r>
              <a:rPr lang="en-US" sz="2817" b="1" u="none" strike="noStrik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Los Angeles (LAX): Average Delays (Frontier Airlines)</a:t>
            </a:r>
          </a:p>
          <a:p>
            <a:pPr marL="608380" lvl="1" indent="-304190" algn="l">
              <a:lnSpc>
                <a:spcPts val="3945"/>
              </a:lnSpc>
              <a:spcBef>
                <a:spcPct val="0"/>
              </a:spcBef>
              <a:buFont typeface="Arial"/>
              <a:buChar char="•"/>
            </a:pPr>
            <a:r>
              <a:rPr lang="en-US" sz="2817" u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Work with Frontier Airlines to address operational inefficiencies.</a:t>
            </a:r>
          </a:p>
          <a:p>
            <a:pPr marL="608380" lvl="1" indent="-304190" algn="l">
              <a:lnSpc>
                <a:spcPts val="3945"/>
              </a:lnSpc>
              <a:spcBef>
                <a:spcPct val="0"/>
              </a:spcBef>
              <a:buFont typeface="Arial"/>
              <a:buChar char="•"/>
            </a:pPr>
            <a:r>
              <a:rPr lang="en-US" sz="2817" u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Improve gate management for faster taxi and boarding.</a:t>
            </a:r>
          </a:p>
          <a:p>
            <a:pPr marL="608380" lvl="1" indent="-304190" algn="l">
              <a:lnSpc>
                <a:spcPts val="3945"/>
              </a:lnSpc>
              <a:spcBef>
                <a:spcPct val="0"/>
              </a:spcBef>
              <a:buFont typeface="Arial"/>
              <a:buChar char="•"/>
            </a:pPr>
            <a:r>
              <a:rPr lang="en-US" sz="2817" u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Streamline security and boarding processes for peak-hour efficiency.</a:t>
            </a:r>
          </a:p>
          <a:p>
            <a:pPr algn="l">
              <a:lnSpc>
                <a:spcPts val="3945"/>
              </a:lnSpc>
              <a:spcBef>
                <a:spcPct val="0"/>
              </a:spcBef>
            </a:pPr>
            <a:endParaRPr lang="en-US" sz="2817" u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945"/>
              </a:lnSpc>
              <a:spcBef>
                <a:spcPct val="0"/>
              </a:spcBef>
            </a:pPr>
            <a:r>
              <a:rPr lang="en-US" sz="2817" b="1" u="none" strike="noStrik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Chicago (ORD): High Flight Cancellations</a:t>
            </a:r>
          </a:p>
          <a:p>
            <a:pPr marL="608380" lvl="1" indent="-304190" algn="l">
              <a:lnSpc>
                <a:spcPts val="3945"/>
              </a:lnSpc>
              <a:spcBef>
                <a:spcPct val="0"/>
              </a:spcBef>
              <a:buFont typeface="Arial"/>
              <a:buChar char="•"/>
            </a:pPr>
            <a:r>
              <a:rPr lang="en-US" sz="2817" u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Develop weather-focused contingency plans for quicker recovery.</a:t>
            </a:r>
          </a:p>
          <a:p>
            <a:pPr marL="608380" lvl="1" indent="-304190" algn="l">
              <a:lnSpc>
                <a:spcPts val="3945"/>
              </a:lnSpc>
              <a:spcBef>
                <a:spcPct val="0"/>
              </a:spcBef>
              <a:buFont typeface="Arial"/>
              <a:buChar char="•"/>
            </a:pPr>
            <a:r>
              <a:rPr lang="en-US" sz="2817" u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Schedule maintenance during off-peak periods to avoid disruptions.</a:t>
            </a:r>
          </a:p>
          <a:p>
            <a:pPr marL="608380" lvl="1" indent="-304190" algn="l">
              <a:lnSpc>
                <a:spcPts val="3945"/>
              </a:lnSpc>
              <a:spcBef>
                <a:spcPct val="0"/>
              </a:spcBef>
              <a:buFont typeface="Arial"/>
              <a:buChar char="•"/>
            </a:pPr>
            <a:r>
              <a:rPr lang="en-US" sz="2817" u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Enhance passenger communication and proactive rebooking options.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6C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2B3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1028700"/>
            <a:ext cx="11553170" cy="487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EMPOWERING SMARTER TRAVEL WITH DATA-DRIVEN INSIGHTS!</a:t>
            </a:r>
          </a:p>
        </p:txBody>
      </p:sp>
      <p:sp>
        <p:nvSpPr>
          <p:cNvPr id="6" name="Freeform 6"/>
          <p:cNvSpPr/>
          <p:nvPr/>
        </p:nvSpPr>
        <p:spPr>
          <a:xfrm rot="-10800000">
            <a:off x="5673793" y="3816766"/>
            <a:ext cx="16324602" cy="10883068"/>
          </a:xfrm>
          <a:custGeom>
            <a:avLst/>
            <a:gdLst/>
            <a:ahLst/>
            <a:cxnLst/>
            <a:rect l="l" t="t" r="r" b="b"/>
            <a:pathLst>
              <a:path w="16324602" h="10883068">
                <a:moveTo>
                  <a:pt x="0" y="0"/>
                </a:moveTo>
                <a:lnTo>
                  <a:pt x="16324602" y="0"/>
                </a:lnTo>
                <a:lnTo>
                  <a:pt x="16324602" y="10883068"/>
                </a:lnTo>
                <a:lnTo>
                  <a:pt x="0" y="108830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969726" y="6581255"/>
            <a:ext cx="8081445" cy="3380632"/>
            <a:chOff x="0" y="0"/>
            <a:chExt cx="10775260" cy="4507510"/>
          </a:xfrm>
        </p:grpSpPr>
        <p:sp>
          <p:nvSpPr>
            <p:cNvPr id="8" name="TextBox 8"/>
            <p:cNvSpPr txBox="1"/>
            <p:nvPr/>
          </p:nvSpPr>
          <p:spPr>
            <a:xfrm>
              <a:off x="0" y="1490478"/>
              <a:ext cx="10775260" cy="3017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378"/>
                </a:lnSpc>
              </a:pPr>
              <a:r>
                <a:rPr lang="en-US" sz="17475" i="1" spc="-349">
                  <a:solidFill>
                    <a:srgbClr val="000000"/>
                  </a:solidFill>
                  <a:latin typeface="League Gothic Italics"/>
                  <a:ea typeface="League Gothic Italics"/>
                  <a:cs typeface="League Gothic Italics"/>
                  <a:sym typeface="League Gothic Italics"/>
                </a:rPr>
                <a:t>Thank You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51025" y="171450"/>
              <a:ext cx="10024236" cy="12820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56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6C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27223"/>
            <a:ext cx="18288000" cy="9632554"/>
            <a:chOff x="0" y="0"/>
            <a:chExt cx="4816593" cy="25369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536969"/>
            </a:xfrm>
            <a:custGeom>
              <a:avLst/>
              <a:gdLst/>
              <a:ahLst/>
              <a:cxnLst/>
              <a:rect l="l" t="t" r="r" b="b"/>
              <a:pathLst>
                <a:path w="4816592" h="2536969">
                  <a:moveTo>
                    <a:pt x="0" y="0"/>
                  </a:moveTo>
                  <a:lnTo>
                    <a:pt x="4816592" y="0"/>
                  </a:lnTo>
                  <a:lnTo>
                    <a:pt x="4816592" y="2536969"/>
                  </a:lnTo>
                  <a:lnTo>
                    <a:pt x="0" y="2536969"/>
                  </a:lnTo>
                  <a:close/>
                </a:path>
              </a:pathLst>
            </a:custGeom>
            <a:solidFill>
              <a:srgbClr val="072B3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25845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905704"/>
            <a:ext cx="8686386" cy="84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17"/>
              </a:lnSpc>
            </a:pPr>
            <a:r>
              <a:rPr lang="en-US" sz="551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ABOUT THE DATABASE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078537"/>
            <a:ext cx="16230600" cy="6593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Data sourced from the BTS Airline On-Time Statistics and Performance database, covering December 2023 to August 2024., accessible at https://www.transtats.bts.gov/ontime/Departures.aspx. The dataset provides comprehensive details on flight departures, delays, and cancellations for U.S. airports. 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23C3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This project focuses on analyzing data from five major U.S. airports: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US" sz="1800" b="1">
              <a:solidFill>
                <a:srgbClr val="23C3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marL="388626" lvl="1" indent="-194313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Atlanta (ATL)</a:t>
            </a:r>
          </a:p>
          <a:p>
            <a:pPr marL="388626" lvl="1" indent="-194313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Chicago (ORD)</a:t>
            </a:r>
          </a:p>
          <a:p>
            <a:pPr marL="388626" lvl="1" indent="-194313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Dallas-Fort Worth (DFW)</a:t>
            </a:r>
          </a:p>
          <a:p>
            <a:pPr marL="388626" lvl="1" indent="-194313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Los Angeles (LAX)</a:t>
            </a:r>
          </a:p>
          <a:p>
            <a:pPr marL="388626" lvl="1" indent="-194313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Denver (DEN) 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US" sz="180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Dataset includes over 1 million rows, with detailed analysis of August 2024 (130,000+ rows).The analysis encompasses data from major domestic airlines, including: Delta Airlines, United Airlines, American Airlines, Southwest Airlines, Frontier Airlines and Much More.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US" sz="180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23C3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Key metrics analyzed in this project include: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US" sz="1800" b="1">
              <a:solidFill>
                <a:srgbClr val="23C3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marL="388626" lvl="1" indent="-194313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Flight details (origin, destination, carriers).</a:t>
            </a:r>
          </a:p>
          <a:p>
            <a:pPr marL="388626" lvl="1" indent="-194313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Delay metrics (arrival, security, weather, NAS, late aircraft).</a:t>
            </a:r>
          </a:p>
          <a:p>
            <a:pPr marL="388626" lvl="1" indent="-194313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Flight performance (on-time percentages, cancellations, diversions).</a:t>
            </a:r>
          </a:p>
          <a:p>
            <a:pPr marL="388626" lvl="1" indent="-194313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Airline-specific and airport-specific insights.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6C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5020837" cy="10312383"/>
            <a:chOff x="0" y="0"/>
            <a:chExt cx="3956105" cy="27160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56105" cy="2716019"/>
            </a:xfrm>
            <a:custGeom>
              <a:avLst/>
              <a:gdLst/>
              <a:ahLst/>
              <a:cxnLst/>
              <a:rect l="l" t="t" r="r" b="b"/>
              <a:pathLst>
                <a:path w="3956105" h="2716019">
                  <a:moveTo>
                    <a:pt x="0" y="0"/>
                  </a:moveTo>
                  <a:lnTo>
                    <a:pt x="3956105" y="0"/>
                  </a:lnTo>
                  <a:lnTo>
                    <a:pt x="3956105" y="2716019"/>
                  </a:lnTo>
                  <a:lnTo>
                    <a:pt x="0" y="2716019"/>
                  </a:ln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956105" cy="27636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49463" y="2812645"/>
            <a:ext cx="8277274" cy="3082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07"/>
              </a:lnSpc>
            </a:pPr>
            <a:r>
              <a:rPr lang="en-US" sz="221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The aviation industry is a critical component of modern transportation, connecting millions of passengers and cargo across the globe.  </a:t>
            </a:r>
          </a:p>
          <a:p>
            <a:pPr algn="just">
              <a:lnSpc>
                <a:spcPts val="3107"/>
              </a:lnSpc>
            </a:pPr>
            <a:endParaRPr lang="en-US" sz="2219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just">
              <a:lnSpc>
                <a:spcPts val="3107"/>
              </a:lnSpc>
              <a:spcBef>
                <a:spcPct val="0"/>
              </a:spcBef>
            </a:pPr>
            <a:r>
              <a:rPr lang="en-US" sz="221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By leveraging Tableau, this project translates raw data into meaningful visualizations, enabling stakeholders to better understand trends, address inefficiencies, and optimize airport and airline operations.</a:t>
            </a:r>
          </a:p>
        </p:txBody>
      </p:sp>
      <p:sp>
        <p:nvSpPr>
          <p:cNvPr id="7" name="Freeform 7"/>
          <p:cNvSpPr/>
          <p:nvPr/>
        </p:nvSpPr>
        <p:spPr>
          <a:xfrm>
            <a:off x="9426737" y="121311"/>
            <a:ext cx="9385044" cy="6133958"/>
          </a:xfrm>
          <a:custGeom>
            <a:avLst/>
            <a:gdLst/>
            <a:ahLst/>
            <a:cxnLst/>
            <a:rect l="l" t="t" r="r" b="b"/>
            <a:pathLst>
              <a:path w="9385044" h="6133958">
                <a:moveTo>
                  <a:pt x="0" y="0"/>
                </a:moveTo>
                <a:lnTo>
                  <a:pt x="9385044" y="0"/>
                </a:lnTo>
                <a:lnTo>
                  <a:pt x="9385044" y="6133958"/>
                </a:lnTo>
                <a:lnTo>
                  <a:pt x="0" y="6133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883" t="-63580" r="-85012" b="-65816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6615794"/>
            <a:ext cx="1819691" cy="1260405"/>
          </a:xfrm>
          <a:custGeom>
            <a:avLst/>
            <a:gdLst/>
            <a:ahLst/>
            <a:cxnLst/>
            <a:rect l="l" t="t" r="r" b="b"/>
            <a:pathLst>
              <a:path w="1819691" h="1260405">
                <a:moveTo>
                  <a:pt x="0" y="0"/>
                </a:moveTo>
                <a:lnTo>
                  <a:pt x="1819691" y="0"/>
                </a:lnTo>
                <a:lnTo>
                  <a:pt x="1819691" y="1260405"/>
                </a:lnTo>
                <a:lnTo>
                  <a:pt x="0" y="12604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596" r="-9541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163588" y="6715841"/>
            <a:ext cx="1391733" cy="1160358"/>
          </a:xfrm>
          <a:custGeom>
            <a:avLst/>
            <a:gdLst/>
            <a:ahLst/>
            <a:cxnLst/>
            <a:rect l="l" t="t" r="r" b="b"/>
            <a:pathLst>
              <a:path w="1391733" h="1160358">
                <a:moveTo>
                  <a:pt x="0" y="0"/>
                </a:moveTo>
                <a:lnTo>
                  <a:pt x="1391733" y="0"/>
                </a:lnTo>
                <a:lnTo>
                  <a:pt x="1391733" y="1160358"/>
                </a:lnTo>
                <a:lnTo>
                  <a:pt x="0" y="11603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8700" y="7876199"/>
            <a:ext cx="2380853" cy="1339230"/>
          </a:xfrm>
          <a:custGeom>
            <a:avLst/>
            <a:gdLst/>
            <a:ahLst/>
            <a:cxnLst/>
            <a:rect l="l" t="t" r="r" b="b"/>
            <a:pathLst>
              <a:path w="2380853" h="1339230">
                <a:moveTo>
                  <a:pt x="0" y="0"/>
                </a:moveTo>
                <a:lnTo>
                  <a:pt x="2380853" y="0"/>
                </a:lnTo>
                <a:lnTo>
                  <a:pt x="2380853" y="1339230"/>
                </a:lnTo>
                <a:lnTo>
                  <a:pt x="0" y="13392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869646" y="6715841"/>
            <a:ext cx="2291713" cy="1289089"/>
          </a:xfrm>
          <a:custGeom>
            <a:avLst/>
            <a:gdLst/>
            <a:ahLst/>
            <a:cxnLst/>
            <a:rect l="l" t="t" r="r" b="b"/>
            <a:pathLst>
              <a:path w="2291713" h="1289089">
                <a:moveTo>
                  <a:pt x="0" y="0"/>
                </a:moveTo>
                <a:lnTo>
                  <a:pt x="2291713" y="0"/>
                </a:lnTo>
                <a:lnTo>
                  <a:pt x="2291713" y="1289089"/>
                </a:lnTo>
                <a:lnTo>
                  <a:pt x="0" y="12890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756945" y="7534344"/>
            <a:ext cx="3102801" cy="2022940"/>
          </a:xfrm>
          <a:custGeom>
            <a:avLst/>
            <a:gdLst/>
            <a:ahLst/>
            <a:cxnLst/>
            <a:rect l="l" t="t" r="r" b="b"/>
            <a:pathLst>
              <a:path w="3102801" h="2022940">
                <a:moveTo>
                  <a:pt x="0" y="0"/>
                </a:moveTo>
                <a:lnTo>
                  <a:pt x="3102801" y="0"/>
                </a:lnTo>
                <a:lnTo>
                  <a:pt x="3102801" y="2022940"/>
                </a:lnTo>
                <a:lnTo>
                  <a:pt x="0" y="20229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475684" y="6532233"/>
            <a:ext cx="1656305" cy="1656305"/>
          </a:xfrm>
          <a:custGeom>
            <a:avLst/>
            <a:gdLst/>
            <a:ahLst/>
            <a:cxnLst/>
            <a:rect l="l" t="t" r="r" b="b"/>
            <a:pathLst>
              <a:path w="1656305" h="1656305">
                <a:moveTo>
                  <a:pt x="0" y="0"/>
                </a:moveTo>
                <a:lnTo>
                  <a:pt x="1656306" y="0"/>
                </a:lnTo>
                <a:lnTo>
                  <a:pt x="1656306" y="1656305"/>
                </a:lnTo>
                <a:lnTo>
                  <a:pt x="0" y="16563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691108" y="8091740"/>
            <a:ext cx="2440881" cy="1269258"/>
          </a:xfrm>
          <a:custGeom>
            <a:avLst/>
            <a:gdLst/>
            <a:ahLst/>
            <a:cxnLst/>
            <a:rect l="l" t="t" r="r" b="b"/>
            <a:pathLst>
              <a:path w="2440881" h="1269258">
                <a:moveTo>
                  <a:pt x="0" y="0"/>
                </a:moveTo>
                <a:lnTo>
                  <a:pt x="2440882" y="0"/>
                </a:lnTo>
                <a:lnTo>
                  <a:pt x="2440882" y="1269258"/>
                </a:lnTo>
                <a:lnTo>
                  <a:pt x="0" y="12692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1028700"/>
            <a:ext cx="8559291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6C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435737"/>
            <a:ext cx="18288000" cy="8851263"/>
            <a:chOff x="0" y="0"/>
            <a:chExt cx="4816593" cy="23311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331197"/>
            </a:xfrm>
            <a:custGeom>
              <a:avLst/>
              <a:gdLst/>
              <a:ahLst/>
              <a:cxnLst/>
              <a:rect l="l" t="t" r="r" b="b"/>
              <a:pathLst>
                <a:path w="4816592" h="2331197">
                  <a:moveTo>
                    <a:pt x="0" y="0"/>
                  </a:moveTo>
                  <a:lnTo>
                    <a:pt x="4816592" y="0"/>
                  </a:lnTo>
                  <a:lnTo>
                    <a:pt x="4816592" y="2331197"/>
                  </a:lnTo>
                  <a:lnTo>
                    <a:pt x="0" y="2331197"/>
                  </a:lnTo>
                  <a:close/>
                </a:path>
              </a:pathLst>
            </a:custGeom>
            <a:solidFill>
              <a:srgbClr val="072B3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23788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068495" y="1911225"/>
            <a:ext cx="6565451" cy="7880476"/>
            <a:chOff x="0" y="0"/>
            <a:chExt cx="1729172" cy="214761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29172" cy="2147611"/>
            </a:xfrm>
            <a:custGeom>
              <a:avLst/>
              <a:gdLst/>
              <a:ahLst/>
              <a:cxnLst/>
              <a:rect l="l" t="t" r="r" b="b"/>
              <a:pathLst>
                <a:path w="1729172" h="2147611">
                  <a:moveTo>
                    <a:pt x="0" y="0"/>
                  </a:moveTo>
                  <a:lnTo>
                    <a:pt x="1729172" y="0"/>
                  </a:lnTo>
                  <a:lnTo>
                    <a:pt x="1729172" y="2147611"/>
                  </a:lnTo>
                  <a:lnTo>
                    <a:pt x="0" y="21476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729172" cy="2176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469023" y="1911224"/>
            <a:ext cx="5779754" cy="7880477"/>
            <a:chOff x="0" y="0"/>
            <a:chExt cx="1522240" cy="214761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22240" cy="2147611"/>
            </a:xfrm>
            <a:custGeom>
              <a:avLst/>
              <a:gdLst/>
              <a:ahLst/>
              <a:cxnLst/>
              <a:rect l="l" t="t" r="r" b="b"/>
              <a:pathLst>
                <a:path w="1522240" h="2147611">
                  <a:moveTo>
                    <a:pt x="0" y="0"/>
                  </a:moveTo>
                  <a:lnTo>
                    <a:pt x="1522240" y="0"/>
                  </a:lnTo>
                  <a:lnTo>
                    <a:pt x="1522240" y="2147611"/>
                  </a:lnTo>
                  <a:lnTo>
                    <a:pt x="0" y="21476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522240" cy="2176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0" y="1426212"/>
            <a:ext cx="18570737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2306032" y="1982800"/>
            <a:ext cx="6090378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OBJECTIVE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474333" y="1979855"/>
            <a:ext cx="3769136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VISION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60823" y="2963174"/>
            <a:ext cx="5980793" cy="7111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36"/>
              </a:lnSpc>
              <a:spcBef>
                <a:spcPct val="0"/>
              </a:spcBef>
            </a:pPr>
            <a:endParaRPr dirty="0"/>
          </a:p>
          <a:p>
            <a:pPr marL="514588" lvl="1" indent="-257294" algn="l">
              <a:lnSpc>
                <a:spcPts val="3336"/>
              </a:lnSpc>
              <a:spcBef>
                <a:spcPct val="0"/>
              </a:spcBef>
              <a:buFont typeface="Arial"/>
              <a:buChar char="•"/>
            </a:pPr>
            <a:r>
              <a:rPr lang="en-US" sz="2383" u="none" strike="noStrik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Track and visualize key performance metrics for airlines and airports.</a:t>
            </a:r>
          </a:p>
          <a:p>
            <a:pPr algn="l">
              <a:lnSpc>
                <a:spcPts val="3336"/>
              </a:lnSpc>
              <a:spcBef>
                <a:spcPct val="0"/>
              </a:spcBef>
            </a:pPr>
            <a:endParaRPr lang="en-US" sz="2383" u="none" strike="noStrik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14588" lvl="1" indent="-257294" algn="l">
              <a:lnSpc>
                <a:spcPts val="3336"/>
              </a:lnSpc>
              <a:spcBef>
                <a:spcPct val="0"/>
              </a:spcBef>
              <a:buFont typeface="Arial"/>
              <a:buChar char="•"/>
            </a:pPr>
            <a:r>
              <a:rPr lang="en-US" sz="2383" u="none" strike="noStrik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Identify patterns in delays, cancellations, and diversions by airport and carrier.</a:t>
            </a:r>
          </a:p>
          <a:p>
            <a:pPr algn="l">
              <a:lnSpc>
                <a:spcPts val="3336"/>
              </a:lnSpc>
              <a:spcBef>
                <a:spcPct val="0"/>
              </a:spcBef>
            </a:pPr>
            <a:endParaRPr lang="en-US" sz="2383" u="none" strike="noStrik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14588" lvl="1" indent="-257294" algn="l">
              <a:lnSpc>
                <a:spcPts val="3336"/>
              </a:lnSpc>
              <a:spcBef>
                <a:spcPct val="0"/>
              </a:spcBef>
              <a:buFont typeface="Arial"/>
              <a:buChar char="•"/>
            </a:pPr>
            <a:r>
              <a:rPr lang="en-US" sz="2383" u="none" strike="noStrik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Create an interactive Tableau dashboard for decision-makers to explore data for operational enhancements.</a:t>
            </a:r>
          </a:p>
          <a:p>
            <a:pPr algn="l">
              <a:lnSpc>
                <a:spcPts val="3336"/>
              </a:lnSpc>
              <a:spcBef>
                <a:spcPct val="0"/>
              </a:spcBef>
            </a:pPr>
            <a:endParaRPr lang="en-US" sz="2383" u="none" strike="noStrik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14588" lvl="1" indent="-257294" algn="l">
              <a:lnSpc>
                <a:spcPts val="3336"/>
              </a:lnSpc>
              <a:spcBef>
                <a:spcPct val="0"/>
              </a:spcBef>
              <a:buFont typeface="Arial"/>
              <a:buChar char="•"/>
            </a:pPr>
            <a:r>
              <a:rPr lang="en-US" sz="2383" u="none" strike="noStrik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Deliver actionable recommendations to improve airport efficiency and enhance passenger experience.</a:t>
            </a:r>
          </a:p>
          <a:p>
            <a:pPr marL="0" lvl="0" indent="0" algn="l">
              <a:lnSpc>
                <a:spcPts val="3336"/>
              </a:lnSpc>
              <a:spcBef>
                <a:spcPct val="0"/>
              </a:spcBef>
            </a:pPr>
            <a:endParaRPr lang="en-US" sz="2383" u="none" strike="noStrik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755878" y="3271382"/>
            <a:ext cx="5206044" cy="6263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5" lvl="1" indent="-259078" algn="l">
              <a:lnSpc>
                <a:spcPts val="3359"/>
              </a:lnSpc>
              <a:buFont typeface="Arial"/>
              <a:buChar char="•"/>
            </a:pPr>
            <a:r>
              <a:rPr lang="en-US" sz="2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Empower airport authorities with data-driven insights to address challenges like delays, cancellations, and diversions.</a:t>
            </a:r>
          </a:p>
          <a:p>
            <a:pPr algn="l">
              <a:lnSpc>
                <a:spcPts val="3359"/>
              </a:lnSpc>
            </a:pPr>
            <a:endParaRPr lang="en-US" sz="239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18155" lvl="1" indent="-259078" algn="l">
              <a:lnSpc>
                <a:spcPts val="3359"/>
              </a:lnSpc>
              <a:buFont typeface="Arial"/>
              <a:buChar char="•"/>
            </a:pPr>
            <a:r>
              <a:rPr lang="en-US" sz="2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Provide comprehensive analysis to identify root causes, optimize performance, and improve operational efficiency.</a:t>
            </a:r>
          </a:p>
          <a:p>
            <a:pPr algn="l">
              <a:lnSpc>
                <a:spcPts val="3359"/>
              </a:lnSpc>
            </a:pPr>
            <a:endParaRPr lang="en-US" sz="239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18155" lvl="1" indent="-259078" algn="l">
              <a:lnSpc>
                <a:spcPts val="3359"/>
              </a:lnSpc>
              <a:buFont typeface="Arial"/>
              <a:buChar char="•"/>
            </a:pPr>
            <a:r>
              <a:rPr lang="en-US" sz="2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Deliver actionable intelligence to enable smarter decision-making and enhance the overall travel experience.</a:t>
            </a:r>
          </a:p>
          <a:p>
            <a:pPr algn="l">
              <a:lnSpc>
                <a:spcPts val="3359"/>
              </a:lnSpc>
            </a:pPr>
            <a:endParaRPr lang="en-US" sz="239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14699649" y="-1957398"/>
            <a:ext cx="9226369" cy="4677929"/>
          </a:xfrm>
          <a:custGeom>
            <a:avLst/>
            <a:gdLst/>
            <a:ahLst/>
            <a:cxnLst/>
            <a:rect l="l" t="t" r="r" b="b"/>
            <a:pathLst>
              <a:path w="9226369" h="4677929">
                <a:moveTo>
                  <a:pt x="0" y="0"/>
                </a:moveTo>
                <a:lnTo>
                  <a:pt x="9226369" y="0"/>
                </a:lnTo>
                <a:lnTo>
                  <a:pt x="9226369" y="4677928"/>
                </a:lnTo>
                <a:lnTo>
                  <a:pt x="0" y="46779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1487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682997" y="-93564"/>
            <a:ext cx="5152606" cy="2814095"/>
          </a:xfrm>
          <a:custGeom>
            <a:avLst/>
            <a:gdLst/>
            <a:ahLst/>
            <a:cxnLst/>
            <a:rect l="l" t="t" r="r" b="b"/>
            <a:pathLst>
              <a:path w="5152606" h="2814095">
                <a:moveTo>
                  <a:pt x="0" y="0"/>
                </a:moveTo>
                <a:lnTo>
                  <a:pt x="5152606" y="0"/>
                </a:lnTo>
                <a:lnTo>
                  <a:pt x="5152606" y="2814094"/>
                </a:lnTo>
                <a:lnTo>
                  <a:pt x="0" y="28140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7563" t="-82776" r="-54193" b="-75708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6C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1119757" cy="10312383"/>
            <a:chOff x="0" y="0"/>
            <a:chExt cx="2928660" cy="27160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28660" cy="2716019"/>
            </a:xfrm>
            <a:custGeom>
              <a:avLst/>
              <a:gdLst/>
              <a:ahLst/>
              <a:cxnLst/>
              <a:rect l="l" t="t" r="r" b="b"/>
              <a:pathLst>
                <a:path w="2928660" h="2716019">
                  <a:moveTo>
                    <a:pt x="0" y="0"/>
                  </a:moveTo>
                  <a:lnTo>
                    <a:pt x="2928660" y="0"/>
                  </a:lnTo>
                  <a:lnTo>
                    <a:pt x="2928660" y="2716019"/>
                  </a:lnTo>
                  <a:lnTo>
                    <a:pt x="0" y="2716019"/>
                  </a:ln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928660" cy="27636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11110232" y="-2719417"/>
            <a:ext cx="0" cy="18570737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7264618" y="930275"/>
            <a:ext cx="19125641" cy="10954584"/>
          </a:xfrm>
          <a:custGeom>
            <a:avLst/>
            <a:gdLst/>
            <a:ahLst/>
            <a:cxnLst/>
            <a:rect l="l" t="t" r="r" b="b"/>
            <a:pathLst>
              <a:path w="19125641" h="10954584">
                <a:moveTo>
                  <a:pt x="0" y="0"/>
                </a:moveTo>
                <a:lnTo>
                  <a:pt x="19125640" y="0"/>
                </a:lnTo>
                <a:lnTo>
                  <a:pt x="19125640" y="10954584"/>
                </a:lnTo>
                <a:lnTo>
                  <a:pt x="0" y="10954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6393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27333" y="1398582"/>
            <a:ext cx="15474199" cy="10316133"/>
          </a:xfrm>
          <a:custGeom>
            <a:avLst/>
            <a:gdLst/>
            <a:ahLst/>
            <a:cxnLst/>
            <a:rect l="l" t="t" r="r" b="b"/>
            <a:pathLst>
              <a:path w="15474199" h="10316133">
                <a:moveTo>
                  <a:pt x="0" y="0"/>
                </a:moveTo>
                <a:lnTo>
                  <a:pt x="15474198" y="0"/>
                </a:lnTo>
                <a:lnTo>
                  <a:pt x="15474198" y="10316133"/>
                </a:lnTo>
                <a:lnTo>
                  <a:pt x="0" y="103161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1028700"/>
            <a:ext cx="8398037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OUR 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3222174"/>
            <a:ext cx="7297837" cy="611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5" lvl="1" indent="-269872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Comprehensive analysis of flight operations, delays, cancellations, diversions, and performance trends for the five busiest airports in the USA.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745" lvl="1" indent="-269872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Provides actionable insights into traffic patterns, punctuality, and carrier-specific metrics to identify key operational efficiencies.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745" lvl="1" indent="-269872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Supports data-driven decision-making to enhance airport performance and improve traveler experience.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6C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548328" y="1801802"/>
            <a:ext cx="8398037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OUR PROJECTS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9525" y="0"/>
            <a:ext cx="18288000" cy="10287000"/>
            <a:chOff x="0" y="0"/>
            <a:chExt cx="481659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2B3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4816593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34488" y="2448894"/>
            <a:ext cx="1197171" cy="1221062"/>
            <a:chOff x="0" y="0"/>
            <a:chExt cx="315304" cy="3215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5304" cy="321597"/>
            </a:xfrm>
            <a:custGeom>
              <a:avLst/>
              <a:gdLst/>
              <a:ahLst/>
              <a:cxnLst/>
              <a:rect l="l" t="t" r="r" b="b"/>
              <a:pathLst>
                <a:path w="315304" h="321597">
                  <a:moveTo>
                    <a:pt x="0" y="0"/>
                  </a:moveTo>
                  <a:lnTo>
                    <a:pt x="315304" y="0"/>
                  </a:lnTo>
                  <a:lnTo>
                    <a:pt x="315304" y="321597"/>
                  </a:lnTo>
                  <a:lnTo>
                    <a:pt x="0" y="321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315304" cy="350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724885" y="2334594"/>
            <a:ext cx="1133337" cy="1335362"/>
            <a:chOff x="0" y="0"/>
            <a:chExt cx="298492" cy="3517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8492" cy="351700"/>
            </a:xfrm>
            <a:custGeom>
              <a:avLst/>
              <a:gdLst/>
              <a:ahLst/>
              <a:cxnLst/>
              <a:rect l="l" t="t" r="r" b="b"/>
              <a:pathLst>
                <a:path w="298492" h="351700">
                  <a:moveTo>
                    <a:pt x="0" y="0"/>
                  </a:moveTo>
                  <a:lnTo>
                    <a:pt x="298492" y="0"/>
                  </a:lnTo>
                  <a:lnTo>
                    <a:pt x="298492" y="351700"/>
                  </a:lnTo>
                  <a:lnTo>
                    <a:pt x="0" y="351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298492" cy="380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705835" y="6331032"/>
            <a:ext cx="1152387" cy="1141803"/>
            <a:chOff x="0" y="0"/>
            <a:chExt cx="303509" cy="30072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03509" cy="300722"/>
            </a:xfrm>
            <a:custGeom>
              <a:avLst/>
              <a:gdLst/>
              <a:ahLst/>
              <a:cxnLst/>
              <a:rect l="l" t="t" r="r" b="b"/>
              <a:pathLst>
                <a:path w="303509" h="300722">
                  <a:moveTo>
                    <a:pt x="0" y="0"/>
                  </a:moveTo>
                  <a:lnTo>
                    <a:pt x="303509" y="0"/>
                  </a:lnTo>
                  <a:lnTo>
                    <a:pt x="303509" y="300722"/>
                  </a:lnTo>
                  <a:lnTo>
                    <a:pt x="0" y="3007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303509" cy="329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026820" y="2663244"/>
            <a:ext cx="809394" cy="843119"/>
          </a:xfrm>
          <a:custGeom>
            <a:avLst/>
            <a:gdLst/>
            <a:ahLst/>
            <a:cxnLst/>
            <a:rect l="l" t="t" r="r" b="b"/>
            <a:pathLst>
              <a:path w="809394" h="843119">
                <a:moveTo>
                  <a:pt x="0" y="0"/>
                </a:moveTo>
                <a:lnTo>
                  <a:pt x="809395" y="0"/>
                </a:lnTo>
                <a:lnTo>
                  <a:pt x="809395" y="843119"/>
                </a:lnTo>
                <a:lnTo>
                  <a:pt x="0" y="8431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9893610" y="2589504"/>
            <a:ext cx="837559" cy="832991"/>
          </a:xfrm>
          <a:custGeom>
            <a:avLst/>
            <a:gdLst/>
            <a:ahLst/>
            <a:cxnLst/>
            <a:rect l="l" t="t" r="r" b="b"/>
            <a:pathLst>
              <a:path w="837559" h="832991">
                <a:moveTo>
                  <a:pt x="837559" y="0"/>
                </a:moveTo>
                <a:lnTo>
                  <a:pt x="0" y="0"/>
                </a:lnTo>
                <a:lnTo>
                  <a:pt x="0" y="832990"/>
                </a:lnTo>
                <a:lnTo>
                  <a:pt x="837559" y="832990"/>
                </a:lnTo>
                <a:lnTo>
                  <a:pt x="83755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9884085" y="6655627"/>
            <a:ext cx="837559" cy="540606"/>
          </a:xfrm>
          <a:custGeom>
            <a:avLst/>
            <a:gdLst/>
            <a:ahLst/>
            <a:cxnLst/>
            <a:rect l="l" t="t" r="r" b="b"/>
            <a:pathLst>
              <a:path w="837559" h="540606">
                <a:moveTo>
                  <a:pt x="0" y="0"/>
                </a:moveTo>
                <a:lnTo>
                  <a:pt x="837559" y="0"/>
                </a:lnTo>
                <a:lnTo>
                  <a:pt x="837559" y="540606"/>
                </a:lnTo>
                <a:lnTo>
                  <a:pt x="0" y="5406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834488" y="6417919"/>
            <a:ext cx="1159071" cy="1184703"/>
            <a:chOff x="0" y="0"/>
            <a:chExt cx="305270" cy="31202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05270" cy="312021"/>
            </a:xfrm>
            <a:custGeom>
              <a:avLst/>
              <a:gdLst/>
              <a:ahLst/>
              <a:cxnLst/>
              <a:rect l="l" t="t" r="r" b="b"/>
              <a:pathLst>
                <a:path w="305270" h="312021">
                  <a:moveTo>
                    <a:pt x="0" y="0"/>
                  </a:moveTo>
                  <a:lnTo>
                    <a:pt x="305270" y="0"/>
                  </a:lnTo>
                  <a:lnTo>
                    <a:pt x="305270" y="312021"/>
                  </a:lnTo>
                  <a:lnTo>
                    <a:pt x="0" y="3120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305270" cy="340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993343" y="6547706"/>
            <a:ext cx="876349" cy="925129"/>
          </a:xfrm>
          <a:custGeom>
            <a:avLst/>
            <a:gdLst/>
            <a:ahLst/>
            <a:cxnLst/>
            <a:rect l="l" t="t" r="r" b="b"/>
            <a:pathLst>
              <a:path w="876349" h="925129">
                <a:moveTo>
                  <a:pt x="0" y="0"/>
                </a:moveTo>
                <a:lnTo>
                  <a:pt x="876349" y="0"/>
                </a:lnTo>
                <a:lnTo>
                  <a:pt x="876349" y="925129"/>
                </a:lnTo>
                <a:lnTo>
                  <a:pt x="0" y="9251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2222159" y="2599029"/>
            <a:ext cx="5197047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0"/>
              </a:lnSpc>
              <a:spcBef>
                <a:spcPct val="0"/>
              </a:spcBef>
            </a:pPr>
            <a:r>
              <a:rPr lang="en-US" sz="29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OVERALL AIRPORT PERFORMANCE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109444" y="2544144"/>
            <a:ext cx="5433403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OPERATIONAL METRICS BY AIRPORT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090394" y="6665569"/>
            <a:ext cx="5237207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0"/>
              </a:lnSpc>
              <a:spcBef>
                <a:spcPct val="0"/>
              </a:spcBef>
            </a:pPr>
            <a:r>
              <a:rPr lang="en-US" sz="29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WEEKLY DELAY ANALYSIS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34488" y="3841406"/>
            <a:ext cx="7514351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 algn="l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Provides a holistic view of airport operations, highlighting on-time flights vs. late arrivals and overall efficiency.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724885" y="3841406"/>
            <a:ext cx="7543940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Analyze critical performance indicators like delays, cancellations, diversions, and flight volumes to assess airport efficiency.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715360" y="7564522"/>
            <a:ext cx="7543940" cy="1153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704" lvl="1" indent="-237352" algn="l">
              <a:lnSpc>
                <a:spcPts val="3078"/>
              </a:lnSpc>
              <a:buFont typeface="Arial"/>
              <a:buChar char="•"/>
            </a:pPr>
            <a:r>
              <a:rPr lang="en-US" sz="219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Analyze weekly trends in average airport, security, airspace, and aircraft delays to uncover patterns and improve operational planning.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47793" y="287327"/>
            <a:ext cx="9574122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WE DID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222159" y="6516355"/>
            <a:ext cx="6126680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TOP DESTINATIONS AND FLIGHT VOLUME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24963" y="7778002"/>
            <a:ext cx="7514351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 algn="l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Heatmap visualizes popular flight destinations, showing travel demand patterns to aid strategic planning and resource allocation.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6C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53225" y="1797687"/>
            <a:ext cx="8398037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OUR PROJECTS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2B3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4816593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6897714" y="2902630"/>
            <a:ext cx="10591480" cy="6672632"/>
          </a:xfrm>
          <a:custGeom>
            <a:avLst/>
            <a:gdLst/>
            <a:ahLst/>
            <a:cxnLst/>
            <a:rect l="l" t="t" r="r" b="b"/>
            <a:pathLst>
              <a:path w="10591480" h="6672632">
                <a:moveTo>
                  <a:pt x="0" y="0"/>
                </a:moveTo>
                <a:lnTo>
                  <a:pt x="10591480" y="0"/>
                </a:lnTo>
                <a:lnTo>
                  <a:pt x="10591480" y="6672632"/>
                </a:lnTo>
                <a:lnTo>
                  <a:pt x="0" y="66726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14300" cap="sq">
            <a:solidFill>
              <a:srgbClr val="FFFFFF"/>
            </a:solidFill>
            <a:prstDash val="solid"/>
            <a:miter/>
          </a:ln>
        </p:spPr>
      </p:sp>
      <p:sp>
        <p:nvSpPr>
          <p:cNvPr id="8" name="TextBox 8"/>
          <p:cNvSpPr txBox="1"/>
          <p:nvPr/>
        </p:nvSpPr>
        <p:spPr>
          <a:xfrm>
            <a:off x="927657" y="836802"/>
            <a:ext cx="16432685" cy="960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34"/>
              </a:lnSpc>
            </a:pPr>
            <a:r>
              <a:rPr lang="en-US" sz="6278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AIRPORT PERFORMANCE DASHBOARD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7561" y="4255497"/>
            <a:ext cx="5878793" cy="3573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9"/>
              </a:lnSpc>
            </a:pPr>
            <a:r>
              <a:rPr lang="en-US" sz="2928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Findings per Airport:</a:t>
            </a:r>
          </a:p>
          <a:p>
            <a:pPr algn="l">
              <a:lnSpc>
                <a:spcPts val="4099"/>
              </a:lnSpc>
            </a:pPr>
            <a:endParaRPr lang="en-US" sz="2928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32244" lvl="1" indent="-316122" algn="l">
              <a:lnSpc>
                <a:spcPts val="4099"/>
              </a:lnSpc>
              <a:buFont typeface="Arial"/>
              <a:buChar char="•"/>
            </a:pPr>
            <a:r>
              <a:rPr lang="en-US" sz="2928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Delay by Week</a:t>
            </a:r>
          </a:p>
          <a:p>
            <a:pPr marL="632244" lvl="1" indent="-316122" algn="l">
              <a:lnSpc>
                <a:spcPts val="4099"/>
              </a:lnSpc>
              <a:buFont typeface="Arial"/>
              <a:buChar char="•"/>
            </a:pPr>
            <a:r>
              <a:rPr lang="en-US" sz="2928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OnTime</a:t>
            </a:r>
            <a:r>
              <a:rPr lang="en-US" sz="2928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vs Late Arrivals</a:t>
            </a:r>
          </a:p>
          <a:p>
            <a:pPr marL="632244" lvl="1" indent="-316122" algn="l">
              <a:lnSpc>
                <a:spcPts val="4099"/>
              </a:lnSpc>
              <a:buFont typeface="Arial"/>
              <a:buChar char="•"/>
            </a:pPr>
            <a:r>
              <a:rPr lang="en-US" sz="2928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Total Flights</a:t>
            </a:r>
          </a:p>
          <a:p>
            <a:pPr marL="632244" lvl="1" indent="-316122" algn="l">
              <a:lnSpc>
                <a:spcPts val="4099"/>
              </a:lnSpc>
              <a:buFont typeface="Arial"/>
              <a:buChar char="•"/>
            </a:pPr>
            <a:r>
              <a:rPr lang="en-US" sz="2928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Delayed/Cancelled/Diverted Percentage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6C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53225" y="1797687"/>
            <a:ext cx="8398037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OUR PROJECTS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2B3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4816593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6786965" y="2808413"/>
            <a:ext cx="10815235" cy="6655202"/>
          </a:xfrm>
          <a:custGeom>
            <a:avLst/>
            <a:gdLst/>
            <a:ahLst/>
            <a:cxnLst/>
            <a:rect l="l" t="t" r="r" b="b"/>
            <a:pathLst>
              <a:path w="11166017" h="7048548">
                <a:moveTo>
                  <a:pt x="0" y="0"/>
                </a:moveTo>
                <a:lnTo>
                  <a:pt x="11166017" y="0"/>
                </a:lnTo>
                <a:lnTo>
                  <a:pt x="11166017" y="7048548"/>
                </a:lnTo>
                <a:lnTo>
                  <a:pt x="0" y="70485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95250" cap="sq">
            <a:solidFill>
              <a:srgbClr val="FFFFFF"/>
            </a:solidFill>
            <a:prstDash val="solid"/>
            <a:miter/>
          </a:ln>
        </p:spPr>
      </p:sp>
      <p:sp>
        <p:nvSpPr>
          <p:cNvPr id="8" name="TextBox 8"/>
          <p:cNvSpPr txBox="1"/>
          <p:nvPr/>
        </p:nvSpPr>
        <p:spPr>
          <a:xfrm>
            <a:off x="970457" y="823385"/>
            <a:ext cx="16347086" cy="974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24"/>
              </a:lnSpc>
            </a:pPr>
            <a:r>
              <a:rPr lang="en-US" sz="643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OPERATIONAL METRICS DASHBOARD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8200" y="3426778"/>
            <a:ext cx="5607940" cy="4050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</a:pPr>
            <a:endParaRPr dirty="0"/>
          </a:p>
          <a:p>
            <a:pPr algn="l">
              <a:lnSpc>
                <a:spcPts val="4620"/>
              </a:lnSpc>
            </a:pPr>
            <a:r>
              <a:rPr lang="en-US" sz="33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Findings per Airline:</a:t>
            </a:r>
          </a:p>
          <a:p>
            <a:pPr algn="l">
              <a:lnSpc>
                <a:spcPts val="4620"/>
              </a:lnSpc>
            </a:pPr>
            <a:endParaRPr lang="en-US" sz="33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Average Delay </a:t>
            </a:r>
          </a:p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Number of Flights</a:t>
            </a:r>
          </a:p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Cancelled and Diverted Flights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6C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53225" y="1797687"/>
            <a:ext cx="8398037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OUR PROJECTS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2B3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4816593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7087308" y="2817602"/>
            <a:ext cx="10603940" cy="6680482"/>
          </a:xfrm>
          <a:custGeom>
            <a:avLst/>
            <a:gdLst/>
            <a:ahLst/>
            <a:cxnLst/>
            <a:rect l="l" t="t" r="r" b="b"/>
            <a:pathLst>
              <a:path w="10603940" h="6680482">
                <a:moveTo>
                  <a:pt x="0" y="0"/>
                </a:moveTo>
                <a:lnTo>
                  <a:pt x="10603940" y="0"/>
                </a:lnTo>
                <a:lnTo>
                  <a:pt x="10603940" y="6680482"/>
                </a:lnTo>
                <a:lnTo>
                  <a:pt x="0" y="66804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65485" y="877082"/>
            <a:ext cx="15157030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60"/>
              </a:lnSpc>
            </a:pPr>
            <a:r>
              <a:rPr lang="en-US" sz="73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DELAY ANALYSIS DASHBOARD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6752" y="3806845"/>
            <a:ext cx="6335619" cy="3289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89"/>
              </a:lnSpc>
            </a:pPr>
            <a:r>
              <a:rPr lang="en-US" sz="313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Findings per Airline:</a:t>
            </a:r>
          </a:p>
          <a:p>
            <a:pPr algn="l">
              <a:lnSpc>
                <a:spcPts val="4389"/>
              </a:lnSpc>
            </a:pPr>
            <a:endParaRPr lang="en-US" sz="3135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76895" lvl="1" indent="-338447" algn="l">
              <a:lnSpc>
                <a:spcPts val="4389"/>
              </a:lnSpc>
              <a:buFont typeface="Arial"/>
              <a:buChar char="•"/>
            </a:pPr>
            <a:r>
              <a:rPr lang="en-US" sz="313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Market Carrier Network Analysis</a:t>
            </a:r>
          </a:p>
          <a:p>
            <a:pPr marL="676895" lvl="1" indent="-338447" algn="l">
              <a:lnSpc>
                <a:spcPts val="4389"/>
              </a:lnSpc>
              <a:buFont typeface="Arial"/>
              <a:buChar char="•"/>
            </a:pPr>
            <a:r>
              <a:rPr lang="en-US" sz="313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Average Security/Weather/ Airspace/Late Arrival Delay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853</Words>
  <Application>Microsoft Office PowerPoint</Application>
  <PresentationFormat>Custom</PresentationFormat>
  <Paragraphs>119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Open Sauce Bold</vt:lpstr>
      <vt:lpstr>Canva Sans</vt:lpstr>
      <vt:lpstr>Open Sauce</vt:lpstr>
      <vt:lpstr>Arial</vt:lpstr>
      <vt:lpstr>Calibri</vt:lpstr>
      <vt:lpstr>Open Sans</vt:lpstr>
      <vt:lpstr>Montserrat Bold</vt:lpstr>
      <vt:lpstr>Open Sans Bold</vt:lpstr>
      <vt:lpstr>League Gothic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Airline Business Plan Presentation</dc:title>
  <cp:lastModifiedBy>Aman Sharma</cp:lastModifiedBy>
  <cp:revision>5</cp:revision>
  <dcterms:created xsi:type="dcterms:W3CDTF">2006-08-16T00:00:00Z</dcterms:created>
  <dcterms:modified xsi:type="dcterms:W3CDTF">2024-12-04T19:46:46Z</dcterms:modified>
  <dc:identifier>DAGYGoztmdk</dc:identifier>
</cp:coreProperties>
</file>